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1" r:id="rId5"/>
    <p:sldId id="262" r:id="rId6"/>
    <p:sldId id="260" r:id="rId7"/>
    <p:sldId id="265" r:id="rId8"/>
    <p:sldId id="266" r:id="rId9"/>
    <p:sldId id="273" r:id="rId10"/>
    <p:sldId id="264" r:id="rId11"/>
    <p:sldId id="272" r:id="rId12"/>
    <p:sldId id="267" r:id="rId13"/>
    <p:sldId id="268" r:id="rId14"/>
    <p:sldId id="269" r:id="rId15"/>
    <p:sldId id="271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01C39D-C967-4064-9CBA-D3027E3329AA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155793B-BCA7-4E54-9D62-0A0ABE4AE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81000"/>
            <a:ext cx="70662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Concrete admixture</a:t>
            </a:r>
          </a:p>
          <a:p>
            <a:pPr algn="ctr"/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8568" y="2286000"/>
            <a:ext cx="65111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B0F0"/>
                </a:solidFill>
              </a:rPr>
              <a:t>Silver Oak College Of Engineering &amp; Technology.</a:t>
            </a:r>
          </a:p>
          <a:p>
            <a:endParaRPr lang="en-US" sz="2400" b="1" i="1" dirty="0">
              <a:solidFill>
                <a:srgbClr val="00B0F0"/>
              </a:solidFill>
            </a:endParaRPr>
          </a:p>
          <a:p>
            <a:r>
              <a:rPr lang="en-US" sz="2400" b="1" i="1" dirty="0" smtClean="0">
                <a:solidFill>
                  <a:srgbClr val="00B0F0"/>
                </a:solidFill>
              </a:rPr>
              <a:t>Prepared </a:t>
            </a:r>
            <a:r>
              <a:rPr lang="en-US" sz="2400" b="1" i="1" dirty="0" smtClean="0">
                <a:solidFill>
                  <a:srgbClr val="00B0F0"/>
                </a:solidFill>
              </a:rPr>
              <a:t>by:</a:t>
            </a:r>
          </a:p>
          <a:p>
            <a:r>
              <a:rPr lang="en-US" sz="2000" b="1" i="1" dirty="0" err="1" smtClean="0">
                <a:solidFill>
                  <a:srgbClr val="00B0F0"/>
                </a:solidFill>
              </a:rPr>
              <a:t>Sakib</a:t>
            </a:r>
            <a:r>
              <a:rPr lang="en-US" sz="2000" b="1" i="1" dirty="0" smtClean="0">
                <a:solidFill>
                  <a:srgbClr val="00B0F0"/>
                </a:solidFill>
              </a:rPr>
              <a:t> </a:t>
            </a:r>
            <a:r>
              <a:rPr lang="en-US" sz="2000" b="1" i="1" dirty="0" smtClean="0">
                <a:solidFill>
                  <a:srgbClr val="00B0F0"/>
                </a:solidFill>
              </a:rPr>
              <a:t>Qureshi (11)</a:t>
            </a:r>
            <a:endParaRPr lang="en-US" sz="2000" b="1" i="1" dirty="0" smtClean="0">
              <a:solidFill>
                <a:srgbClr val="00B0F0"/>
              </a:solidFill>
            </a:endParaRPr>
          </a:p>
          <a:p>
            <a:r>
              <a:rPr lang="en-US" sz="2000" b="1" i="1" dirty="0" err="1" smtClean="0">
                <a:solidFill>
                  <a:srgbClr val="00B0F0"/>
                </a:solidFill>
              </a:rPr>
              <a:t>Sohel</a:t>
            </a:r>
            <a:r>
              <a:rPr lang="en-US" sz="2000" b="1" i="1" dirty="0" smtClean="0">
                <a:solidFill>
                  <a:srgbClr val="00B0F0"/>
                </a:solidFill>
              </a:rPr>
              <a:t> </a:t>
            </a:r>
            <a:r>
              <a:rPr lang="en-US" sz="2000" b="1" i="1" dirty="0" err="1" smtClean="0">
                <a:solidFill>
                  <a:srgbClr val="00B0F0"/>
                </a:solidFill>
              </a:rPr>
              <a:t>Bhaviwala</a:t>
            </a:r>
            <a:r>
              <a:rPr lang="en-US" sz="2000" b="1" i="1" dirty="0" smtClean="0">
                <a:solidFill>
                  <a:srgbClr val="00B0F0"/>
                </a:solidFill>
              </a:rPr>
              <a:t> (13)</a:t>
            </a:r>
            <a:endParaRPr lang="en-US" sz="2000" b="1" i="1" dirty="0" smtClean="0">
              <a:solidFill>
                <a:srgbClr val="00B0F0"/>
              </a:solidFill>
            </a:endParaRPr>
          </a:p>
          <a:p>
            <a:r>
              <a:rPr lang="en-US" sz="2000" b="1" i="1" dirty="0" smtClean="0">
                <a:solidFill>
                  <a:srgbClr val="00B0F0"/>
                </a:solidFill>
              </a:rPr>
              <a:t>Deep  </a:t>
            </a:r>
            <a:r>
              <a:rPr lang="en-US" sz="2000" b="1" i="1" dirty="0" smtClean="0">
                <a:solidFill>
                  <a:srgbClr val="00B0F0"/>
                </a:solidFill>
              </a:rPr>
              <a:t>Patel (</a:t>
            </a:r>
            <a:r>
              <a:rPr lang="en-US" sz="2000" b="1" i="1" smtClean="0">
                <a:solidFill>
                  <a:srgbClr val="00B0F0"/>
                </a:solidFill>
              </a:rPr>
              <a:t>19)</a:t>
            </a:r>
            <a:endParaRPr lang="en-US" sz="2000" b="1" i="1" dirty="0" smtClean="0">
              <a:solidFill>
                <a:srgbClr val="00B0F0"/>
              </a:solidFill>
            </a:endParaRPr>
          </a:p>
          <a:p>
            <a:endParaRPr lang="en-US" b="1" i="1" dirty="0">
              <a:solidFill>
                <a:srgbClr val="00B0F0"/>
              </a:solidFill>
            </a:endParaRPr>
          </a:p>
          <a:p>
            <a:r>
              <a:rPr lang="en-US" sz="3200" b="1" i="1" dirty="0" smtClean="0">
                <a:solidFill>
                  <a:srgbClr val="00B0F0"/>
                </a:solidFill>
              </a:rPr>
              <a:t>Guided By:</a:t>
            </a:r>
          </a:p>
          <a:p>
            <a:r>
              <a:rPr lang="en-US" sz="3200" b="1" i="1" dirty="0" smtClean="0">
                <a:solidFill>
                  <a:srgbClr val="00B0F0"/>
                </a:solidFill>
              </a:rPr>
              <a:t>Prof. Ashish </a:t>
            </a:r>
            <a:r>
              <a:rPr lang="en-US" sz="3200" b="1" i="1" dirty="0" err="1" smtClean="0">
                <a:solidFill>
                  <a:srgbClr val="00B0F0"/>
                </a:solidFill>
              </a:rPr>
              <a:t>Soni</a:t>
            </a:r>
            <a:endParaRPr lang="en-US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6248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FF0000"/>
                </a:solidFill>
              </a:rPr>
              <a:t>Accelerating admixtures</a:t>
            </a:r>
            <a:r>
              <a:rPr lang="en-US" sz="2800" dirty="0"/>
              <a:t> increase the rate of early strength development</a:t>
            </a:r>
            <a:r>
              <a:rPr lang="en-US" sz="2800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reduce the time required for proper curing and protection, 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and </a:t>
            </a:r>
            <a:r>
              <a:rPr lang="en-US" sz="2800" dirty="0"/>
              <a:t>speed up the start of finishing operations. 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Accelerating </a:t>
            </a:r>
            <a:r>
              <a:rPr lang="en-US" sz="2800" dirty="0"/>
              <a:t>admixtures are especially useful for modifying the properties of concrete in cold weather.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ZA CONPLAST AE3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7772400" cy="5410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9600" y="6027003"/>
            <a:ext cx="691888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Accelerating admixture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914400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CORROSION INHIBITORS</a:t>
            </a:r>
          </a:p>
          <a:p>
            <a:r>
              <a:rPr lang="en-US" sz="2800" i="1" dirty="0" smtClean="0"/>
              <a:t>Corrosion inhibitors are used in concrete for parking</a:t>
            </a:r>
          </a:p>
          <a:p>
            <a:r>
              <a:rPr lang="en-US" sz="2800" i="1" dirty="0" smtClean="0"/>
              <a:t>structures, marine structures, and bridges where chloride</a:t>
            </a:r>
          </a:p>
          <a:p>
            <a:r>
              <a:rPr lang="en-US" sz="2800" i="1" dirty="0" smtClean="0"/>
              <a:t>salts are present. The chlorides can cause corrosion of steel</a:t>
            </a:r>
          </a:p>
          <a:p>
            <a:r>
              <a:rPr lang="en-US" sz="2800" i="1" dirty="0" smtClean="0"/>
              <a:t>reinforcement in concrete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028343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COLORING ADMIXTURES (PIGMENTS)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Natural and synthetic materials are used to color concrete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aesthetic and safety reasons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Red concrete 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used around buried electrical or gas lines as a warning to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anyone near these facilities.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Yellow concrete safety curbs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are used in paving applications.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Generally, the amount of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pigments used in concrete should not exceed 10% by weight of the cement.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Pigments used in amounts less than</a:t>
            </a:r>
          </a:p>
          <a:p>
            <a:r>
              <a:rPr lang="en-US" dirty="0" smtClean="0"/>
              <a:t>6% generally do not affect concrete properties.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6096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SHRINKAGE-REDUCING ADMIXTURES</a:t>
            </a:r>
          </a:p>
          <a:p>
            <a:r>
              <a:rPr lang="en-US" sz="2400" b="1" i="1" dirty="0" smtClean="0"/>
              <a:t>Shrinkage-reducing admixtures, introduced in the 1980s,</a:t>
            </a:r>
          </a:p>
          <a:p>
            <a:r>
              <a:rPr lang="en-US" sz="2400" b="1" i="1" dirty="0" smtClean="0"/>
              <a:t>have potential uses in bridge decks, critical floor slabs, and</a:t>
            </a:r>
          </a:p>
          <a:p>
            <a:r>
              <a:rPr lang="en-US" sz="2400" b="1" i="1" dirty="0" smtClean="0"/>
              <a:t>buildings where cracks and curling must be minimized for</a:t>
            </a:r>
          </a:p>
          <a:p>
            <a:r>
              <a:rPr lang="en-US" sz="2400" b="1" i="1" dirty="0" smtClean="0"/>
              <a:t>durability or aesthetic reasons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541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Finely divided admixture </a:t>
            </a:r>
            <a:r>
              <a:rPr lang="en-US" sz="3200" b="1" i="1" dirty="0" smtClean="0"/>
              <a:t>are powdered or pulverized materials added to concrete before or during mixing to improve or change some of the plastic or hard properties of portland concrete cement</a:t>
            </a: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0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534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2895600"/>
            <a:ext cx="4746813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END</a:t>
            </a:r>
            <a:endParaRPr 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019800" cy="489364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FFC000"/>
                </a:solidFill>
              </a:rPr>
              <a:t>Chemical admixtures </a:t>
            </a:r>
            <a:r>
              <a:rPr lang="en-US" sz="2400" b="1" i="1" dirty="0" smtClean="0">
                <a:solidFill>
                  <a:schemeClr val="bg1"/>
                </a:solidFill>
              </a:rPr>
              <a:t>are the ingredients in concrete other than Portland cement, water, and aggregate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chemeClr val="bg1"/>
                </a:solidFill>
              </a:rPr>
              <a:t> Producers </a:t>
            </a:r>
            <a:r>
              <a:rPr lang="en-US" sz="2400" b="1" i="1" dirty="0">
                <a:solidFill>
                  <a:schemeClr val="bg1"/>
                </a:solidFill>
              </a:rPr>
              <a:t>use admixtures primarily to reduce the cost of concrete </a:t>
            </a:r>
            <a:r>
              <a:rPr lang="en-US" sz="2400" b="1" i="1" dirty="0" smtClean="0">
                <a:solidFill>
                  <a:schemeClr val="bg1"/>
                </a:solidFill>
              </a:rPr>
              <a:t>construction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chemeClr val="bg1"/>
                </a:solidFill>
              </a:rPr>
              <a:t>To </a:t>
            </a:r>
            <a:r>
              <a:rPr lang="en-US" sz="2400" b="1" i="1" dirty="0">
                <a:solidFill>
                  <a:schemeClr val="bg1"/>
                </a:solidFill>
              </a:rPr>
              <a:t>modify the properties of hardened </a:t>
            </a:r>
            <a:r>
              <a:rPr lang="en-US" sz="2400" b="1" i="1" dirty="0" smtClean="0">
                <a:solidFill>
                  <a:schemeClr val="bg1"/>
                </a:solidFill>
              </a:rPr>
              <a:t>concrete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chemeClr val="bg1"/>
                </a:solidFill>
              </a:rPr>
              <a:t> To ensure </a:t>
            </a:r>
            <a:r>
              <a:rPr lang="en-US" sz="2400" b="1" i="1" dirty="0">
                <a:solidFill>
                  <a:schemeClr val="bg1"/>
                </a:solidFill>
              </a:rPr>
              <a:t>the quality of concrete during mixing, transporting, placing, and </a:t>
            </a:r>
            <a:r>
              <a:rPr lang="en-US" sz="2400" b="1" i="1" dirty="0" smtClean="0">
                <a:solidFill>
                  <a:schemeClr val="bg1"/>
                </a:solidFill>
              </a:rPr>
              <a:t>curing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>
                <a:solidFill>
                  <a:schemeClr val="bg1"/>
                </a:solidFill>
              </a:rPr>
              <a:t>A</a:t>
            </a:r>
            <a:r>
              <a:rPr lang="en-US" sz="2400" b="1" i="1" dirty="0" smtClean="0">
                <a:solidFill>
                  <a:schemeClr val="bg1"/>
                </a:solidFill>
              </a:rPr>
              <a:t>nd </a:t>
            </a:r>
            <a:r>
              <a:rPr lang="en-US" sz="2400" b="1" i="1" dirty="0">
                <a:solidFill>
                  <a:schemeClr val="bg1"/>
                </a:solidFill>
              </a:rPr>
              <a:t>to overcome certain emergencies during concrete operations</a:t>
            </a:r>
            <a:r>
              <a:rPr lang="en-US" sz="2400" b="1" i="1" dirty="0"/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685800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Air-entraining admixtures </a:t>
            </a:r>
            <a:r>
              <a:rPr lang="en-US" sz="2400" dirty="0"/>
              <a:t>are used to stabilize microscopic air bubbles in concrete. Proper air-entrainment, with appropriate volume and spacing factor, will dramatically improve the </a:t>
            </a:r>
            <a:r>
              <a:rPr lang="en-US" sz="2400" b="1" dirty="0">
                <a:solidFill>
                  <a:srgbClr val="FF0000"/>
                </a:solidFill>
              </a:rPr>
              <a:t>durability</a:t>
            </a:r>
            <a:r>
              <a:rPr lang="en-US" sz="2400" dirty="0"/>
              <a:t> of concrete exposed to moisture during </a:t>
            </a:r>
            <a:r>
              <a:rPr lang="en-US" sz="2400" dirty="0">
                <a:solidFill>
                  <a:srgbClr val="FF0000"/>
                </a:solidFill>
              </a:rPr>
              <a:t>cycles of freezing and thawing</a:t>
            </a:r>
            <a:r>
              <a:rPr lang="en-US" sz="2400" dirty="0"/>
              <a:t>. Entrained air also improves </a:t>
            </a:r>
            <a:r>
              <a:rPr lang="en-US" sz="2400" b="1" dirty="0">
                <a:solidFill>
                  <a:srgbClr val="FF0000"/>
                </a:solidFill>
              </a:rPr>
              <a:t>concrete’s resistance </a:t>
            </a:r>
            <a:r>
              <a:rPr lang="en-US" sz="2400" dirty="0"/>
              <a:t>to surface scaling caused by chemical deicers.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5073.tmp_tcm77-17615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0"/>
            <a:ext cx="6553200" cy="48101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2602" y="5105400"/>
            <a:ext cx="80454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Normal vs. Air entertraing 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6019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FF0000"/>
                </a:solidFill>
              </a:rPr>
              <a:t>Water-reducing admixtures</a:t>
            </a:r>
            <a:r>
              <a:rPr lang="en-US" sz="2400" i="1" dirty="0"/>
              <a:t> usually reduce the required water content for a concrete mixture by about 5 to 10 percent. Consequently, concrete containing a water-reducing admixture needs less water to reach a required slump than untreated concrete. The treated concrete can have a lower water-cement ratio. This usually indicates that a higher strength concrete can be produced without increasing the amount of </a:t>
            </a:r>
            <a:r>
              <a:rPr lang="en-US" sz="2400" i="1" dirty="0" smtClean="0"/>
              <a:t>cement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75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Retarding admixtures </a:t>
            </a:r>
            <a:r>
              <a:rPr lang="en-US" sz="2800" dirty="0" smtClean="0"/>
              <a:t>are used to slow down the speed </a:t>
            </a:r>
          </a:p>
          <a:p>
            <a:r>
              <a:rPr lang="en-US" sz="2800" dirty="0" smtClean="0"/>
              <a:t>of the reaction between cement and water by affecting </a:t>
            </a:r>
          </a:p>
          <a:p>
            <a:r>
              <a:rPr lang="en-US" sz="2800" dirty="0" smtClean="0"/>
              <a:t>the growth of the hydration products and/or reducing </a:t>
            </a:r>
          </a:p>
          <a:p>
            <a:r>
              <a:rPr lang="en-US" sz="2800" dirty="0" smtClean="0"/>
              <a:t>the rate of water penetration to the cement particles. </a:t>
            </a:r>
          </a:p>
          <a:p>
            <a:r>
              <a:rPr lang="en-US" sz="2800" dirty="0" smtClean="0"/>
              <a:t>The use of a retarder will increase the setting time and </a:t>
            </a:r>
          </a:p>
          <a:p>
            <a:r>
              <a:rPr lang="en-US" sz="2800" dirty="0" smtClean="0"/>
              <a:t>may delay strength development of the concrete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7010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Retarders can be used: </a:t>
            </a:r>
          </a:p>
          <a:p>
            <a:r>
              <a:rPr lang="en-US" sz="2400" dirty="0" smtClean="0"/>
              <a:t>• in hot weather to prevent early stiffening; </a:t>
            </a:r>
          </a:p>
          <a:p>
            <a:r>
              <a:rPr lang="en-US" sz="2400" dirty="0" smtClean="0"/>
              <a:t>• to increase working life, especially when used in </a:t>
            </a:r>
          </a:p>
          <a:p>
            <a:r>
              <a:rPr lang="en-US" sz="2400" dirty="0" smtClean="0"/>
              <a:t>conjunction with superplasticisers; </a:t>
            </a:r>
          </a:p>
          <a:p>
            <a:r>
              <a:rPr lang="en-US" sz="2400" dirty="0" smtClean="0"/>
              <a:t>• to allow the placing of a large pour of concrete </a:t>
            </a:r>
          </a:p>
          <a:p>
            <a:r>
              <a:rPr lang="en-US" sz="2400" dirty="0" smtClean="0"/>
              <a:t>over several hours; </a:t>
            </a:r>
          </a:p>
          <a:p>
            <a:r>
              <a:rPr lang="en-US" sz="2400" dirty="0" smtClean="0"/>
              <a:t>• to place concrete in layers without cold joints; </a:t>
            </a:r>
          </a:p>
          <a:p>
            <a:r>
              <a:rPr lang="en-US" sz="2400" dirty="0" smtClean="0"/>
              <a:t>• to extend the time between mixing and placing </a:t>
            </a:r>
          </a:p>
          <a:p>
            <a:r>
              <a:rPr lang="en-US" sz="2400" dirty="0" smtClean="0"/>
              <a:t>(e.g., for long transport time); </a:t>
            </a:r>
          </a:p>
          <a:p>
            <a:r>
              <a:rPr lang="en-US" sz="2400" dirty="0" smtClean="0"/>
              <a:t>• prevent setting of the concrete in the truck in case </a:t>
            </a:r>
          </a:p>
          <a:p>
            <a:r>
              <a:rPr lang="en-US" sz="2400" dirty="0" smtClean="0"/>
              <a:t>of delay.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990600"/>
            <a:ext cx="7086600" cy="4648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" y="5943600"/>
            <a:ext cx="72795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Retarder used in hot weather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294</TotalTime>
  <Words>489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Trebuchet MS</vt:lpstr>
      <vt:lpstr>Wingdings</vt:lpstr>
      <vt:lpstr>Wingdings 2</vt:lpstr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Faculty</cp:lastModifiedBy>
  <cp:revision>36</cp:revision>
  <dcterms:created xsi:type="dcterms:W3CDTF">2013-11-21T09:27:50Z</dcterms:created>
  <dcterms:modified xsi:type="dcterms:W3CDTF">2013-12-13T06:22:43Z</dcterms:modified>
</cp:coreProperties>
</file>